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Corben"/>
      <p:regular r:id="rId16"/>
    </p:embeddedFont>
    <p:embeddedFont>
      <p:font typeface="Corben"/>
      <p:regular r:id="rId17"/>
    </p:embeddedFont>
    <p:embeddedFont>
      <p:font typeface="Nobile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생물 한 종의 멸종이 생태계에 미치는 영향은?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생태계 내 한 종의 멸종이 전체 생태계에 어떤 영향을 미치는지 알아보고, 생물 다양성의 중요성과 그 가치에 대해 살펴보겠습니다.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3101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285661"/>
            <a:ext cx="181582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작성자: 경민 김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60451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생태계 균형과 종의 중요성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0471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생태계 안정성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0471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모든 종이 균형을 이룸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8BFDF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19338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종간 상호작용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19338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먹이사슬과 공생관계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8BFDF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19273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기본 생태계 구성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19273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각 종의 고유 역할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(Thomas M. Smith/Robart L. Smith. 생태학 제9판, 2016)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80280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생물 한 종이 인류에게 주는 가치는?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197418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경제적 가치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33418"/>
            <a:ext cx="4238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식량, 의약품, 산업 자원 제공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324362" y="3665458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500" dirty="0"/>
          </a:p>
        </p:txBody>
      </p:sp>
      <p:sp>
        <p:nvSpPr>
          <p:cNvPr id="7" name="Text 4"/>
          <p:cNvSpPr/>
          <p:nvPr/>
        </p:nvSpPr>
        <p:spPr>
          <a:xfrm>
            <a:off x="9597628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생태계 서비스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597628" y="3533418"/>
            <a:ext cx="4238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수분작용, 해충 통제, 토양 비옥화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986713" y="3665458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500" dirty="0"/>
          </a:p>
        </p:txBody>
      </p:sp>
      <p:sp>
        <p:nvSpPr>
          <p:cNvPr id="11" name="Text 7"/>
          <p:cNvSpPr/>
          <p:nvPr/>
        </p:nvSpPr>
        <p:spPr>
          <a:xfrm>
            <a:off x="9597628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문화적 가치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597628" y="5985986"/>
            <a:ext cx="4238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전통 지식, 역사적 중요성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986713" y="532780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2197418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과학적 가치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93790" y="5985986"/>
            <a:ext cx="4238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연구 및 개발에 필요한 유전자원</a:t>
            </a:r>
            <a:endParaRPr lang="en-US" sz="17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324362" y="532780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2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051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5438" y="2812494"/>
            <a:ext cx="9788843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님(Neem)나무와 다국적제약회사와의 국제특허분쟁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303770" y="3665339"/>
            <a:ext cx="22860" cy="4056936"/>
          </a:xfrm>
          <a:prstGeom prst="roundRect">
            <a:avLst>
              <a:gd name="adj" fmla="val 338821"/>
            </a:avLst>
          </a:prstGeom>
          <a:solidFill>
            <a:srgbClr val="B8BFDF"/>
          </a:solidFill>
          <a:ln/>
        </p:spPr>
      </p:sp>
      <p:sp>
        <p:nvSpPr>
          <p:cNvPr id="5" name="Shape 2"/>
          <p:cNvSpPr/>
          <p:nvPr/>
        </p:nvSpPr>
        <p:spPr>
          <a:xfrm>
            <a:off x="6577429" y="4068723"/>
            <a:ext cx="553164" cy="22860"/>
          </a:xfrm>
          <a:prstGeom prst="roundRect">
            <a:avLst>
              <a:gd name="adj" fmla="val 338821"/>
            </a:avLst>
          </a:prstGeom>
          <a:solidFill>
            <a:srgbClr val="B8BFDF"/>
          </a:solidFill>
          <a:ln/>
        </p:spPr>
      </p:sp>
      <p:sp>
        <p:nvSpPr>
          <p:cNvPr id="6" name="Shape 3"/>
          <p:cNvSpPr/>
          <p:nvPr/>
        </p:nvSpPr>
        <p:spPr>
          <a:xfrm>
            <a:off x="7107734" y="3872746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176849" y="3907274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4088011" y="3849648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전통 지식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45438" y="4248388"/>
            <a:ext cx="574774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인도에서 수천 년 동안 님나무는 의약, 농업, 일상생활에 활용됨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499806" y="4990624"/>
            <a:ext cx="553164" cy="22860"/>
          </a:xfrm>
          <a:prstGeom prst="roundRect">
            <a:avLst>
              <a:gd name="adj" fmla="val 338821"/>
            </a:avLst>
          </a:prstGeom>
          <a:solidFill>
            <a:srgbClr val="B8BFDF"/>
          </a:solidFill>
          <a:ln/>
        </p:spPr>
      </p:sp>
      <p:sp>
        <p:nvSpPr>
          <p:cNvPr id="11" name="Shape 8"/>
          <p:cNvSpPr/>
          <p:nvPr/>
        </p:nvSpPr>
        <p:spPr>
          <a:xfrm>
            <a:off x="7107734" y="4794647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76849" y="4829175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8237220" y="4771549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특허 출원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237220" y="5170289"/>
            <a:ext cx="574774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다국적 제약회사들이 님나무 추출물에 대한 특허 출원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577429" y="5820370"/>
            <a:ext cx="553164" cy="22860"/>
          </a:xfrm>
          <a:prstGeom prst="roundRect">
            <a:avLst>
              <a:gd name="adj" fmla="val 338821"/>
            </a:avLst>
          </a:prstGeom>
          <a:solidFill>
            <a:srgbClr val="B8BFDF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7734" y="5624393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176849" y="5658922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4088011" y="5601295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특허 분쟁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45438" y="6000036"/>
            <a:ext cx="574774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인도 정부와 지역 사회의 반발과 법적 투쟁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7499806" y="6650236"/>
            <a:ext cx="553164" cy="22860"/>
          </a:xfrm>
          <a:prstGeom prst="roundRect">
            <a:avLst>
              <a:gd name="adj" fmla="val 338821"/>
            </a:avLst>
          </a:prstGeom>
          <a:solidFill>
            <a:srgbClr val="B8BFDF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7734" y="6454259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176849" y="6488787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8237220" y="6431161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생물자원 주권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8237220" y="6829901"/>
            <a:ext cx="574774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전통 지식과 생물자원에 대한 국가 주권 인정 움직임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49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생물주권의 시대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생물다양성협약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31517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국가가 자국 생물자원에 대한 주권적 권리 보유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나고야 의정서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유전자원 접근과 이익 공유 메커니즘 확립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국제협력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03694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생물자원 보전과 지속가능한 이용을 위한 국제 협력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218" y="622340"/>
            <a:ext cx="5644515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님나무의 다양한 활용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90218" y="1666518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3580" y="1899880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의약용도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3580" y="2387918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항균, 항바이러스, 말라리아 치료, 피부질환 치료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0218" y="3208139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3580" y="3441502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농업용도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3580" y="3929539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천연 살충제, 비료, 토양 개선제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0218" y="4749760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3580" y="4983123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생활용품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3580" y="5471160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화장품, 치약, 비누, 샴푸의 원료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0218" y="6291382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23580" y="6524744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환경보전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3580" y="7012781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토양 침식 방지, 공기 정화, 조림 활동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834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님나무 특성과 분포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84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학명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6524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Azadirachta indica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54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분류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03610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멀구슬나무과(Meliaceae)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3284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원산지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32928" y="386524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인도 아대륙, 미얀마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4454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현재 분포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32928" y="503610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아시아, 아프리카, 아메리카 열대지역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3284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생태적 특성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2067" y="386524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건조지역 적응력 강함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2067" y="443222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빠른 성장, 긴 수명(200년)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58582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https://en.wikipedia.org/wiki/Azadirachta_indica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426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님나무의 경제적 가치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104906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1000+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666548" y="31367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용도 수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627120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님나무가 가진 다양한 응용 가능성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28421" y="2104906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$50M+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10614898" y="31367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연간 시장규모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28421" y="3627120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님나무 기반 제품의 글로벌 시장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254246" y="4783812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100+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8640723" y="58156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특허 건수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254246" y="6306026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님나무 관련 등록된 국제 특허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92408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Neem: Tree of 1,000 uses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0060"/>
            <a:ext cx="59427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생물다양성 보전의 중요성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90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종 보전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멸종 위기종 보호와 서식지 보전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5591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지속가능한 이용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생물자원의 책임있는 활용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463927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4639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이익 공유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생물자원 이용에 따른 공정한 이익 분배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300913" y="571940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8110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교육과 인식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8110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생물다양성 가치에 대한 대중 인식 제고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2025-03-06T02:27:57Z</dcterms:created>
  <dcterms:modified xsi:type="dcterms:W3CDTF">2025-03-06T02:27:57Z</dcterms:modified>
</cp:coreProperties>
</file>